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3784600" cy="5334000"/>
  <p:notesSz cx="3784600" cy="5334000"/>
  <p:embeddedFontLst>
    <p:embeddedFont>
      <p:font typeface="Oxfam TSTAR PRO" panose="02000806030000020004" pitchFamily="2" charset="0"/>
      <p:regular r:id="rId4"/>
      <p:bold r:id="rId5"/>
      <p:italic r:id="rId6"/>
      <p:boldItalic r:id="rId7"/>
    </p:embeddedFont>
    <p:embeddedFont>
      <p:font typeface="T-Star" pitchFamily="2" charset="77"/>
      <p:bold r:id="rId8"/>
      <p:italic r:id="rId9"/>
      <p:boldItalic r:id="rId10"/>
    </p:embeddedFont>
    <p:embeddedFont>
      <p:font typeface="T-Star Pro" pitchFamily="2" charset="0"/>
      <p:regular r:id="rId11"/>
      <p:bold r:id="rId12"/>
      <p:italic r:id="rId13"/>
      <p:boldItalic r:id="rId14"/>
    </p:embeddedFont>
    <p:embeddedFont>
      <p:font typeface="T-StarPro-Heavy" pitchFamily="2" charset="0"/>
      <p:bold r:id="rId15"/>
      <p:italic r:id="rId16"/>
      <p:boldItalic r:id="rId17"/>
    </p:embeddedFont>
    <p:embeddedFont>
      <p:font typeface="T-StarPro-Medium" pitchFamily="2" charset="0"/>
      <p:regular r:id="rId18"/>
      <p:bold r:id="rId19"/>
      <p:italic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 Fritsche" userId="8f4f3d41-cb42-496c-b495-e36768aeaa85" providerId="ADAL" clId="{A482E79E-422D-F34D-9786-61EB63F79AA9}"/>
    <pc:docChg chg="modSld">
      <pc:chgData name="Lorent Fritsche" userId="8f4f3d41-cb42-496c-b495-e36768aeaa85" providerId="ADAL" clId="{A482E79E-422D-F34D-9786-61EB63F79AA9}" dt="2023-09-04T11:44:37.055" v="1" actId="1076"/>
      <pc:docMkLst>
        <pc:docMk/>
      </pc:docMkLst>
      <pc:sldChg chg="modSp mod">
        <pc:chgData name="Lorent Fritsche" userId="8f4f3d41-cb42-496c-b495-e36768aeaa85" providerId="ADAL" clId="{A482E79E-422D-F34D-9786-61EB63F79AA9}" dt="2023-09-04T11:44:37.055" v="1" actId="1076"/>
        <pc:sldMkLst>
          <pc:docMk/>
          <pc:sldMk cId="0" sldId="256"/>
        </pc:sldMkLst>
        <pc:spChg chg="mod">
          <ac:chgData name="Lorent Fritsche" userId="8f4f3d41-cb42-496c-b495-e36768aeaa85" providerId="ADAL" clId="{A482E79E-422D-F34D-9786-61EB63F79AA9}" dt="2023-09-04T11:44:37.055" v="1" actId="1076"/>
          <ac:spMkLst>
            <pc:docMk/>
            <pc:sldMk cId="0" sldId="256"/>
            <ac:spMk id="25" creationId="{237E3CF9-BF93-E4AE-7F77-565389FBF9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845" y="1653540"/>
            <a:ext cx="3216910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ADAD"/>
                </a:solidFill>
                <a:latin typeface="T-Star Pro"/>
                <a:cs typeface="T-Star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7690" y="2987040"/>
            <a:ext cx="2649220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T-Star Pro"/>
                <a:cs typeface="T-Star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ADAD"/>
                </a:solidFill>
                <a:latin typeface="T-Star Pro"/>
                <a:cs typeface="T-Star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T-Star Pro"/>
                <a:cs typeface="T-Star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ADAD"/>
                </a:solidFill>
                <a:latin typeface="T-Star Pro"/>
                <a:cs typeface="T-Star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9230" y="1226820"/>
            <a:ext cx="1646301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949069" y="1226820"/>
            <a:ext cx="1646301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ADAD"/>
                </a:solidFill>
                <a:latin typeface="T-Star Pro"/>
                <a:cs typeface="T-Star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499" y="256367"/>
            <a:ext cx="291401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ADAD"/>
                </a:solidFill>
                <a:latin typeface="T-Star Pro"/>
                <a:cs typeface="T-Star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499" y="1055136"/>
            <a:ext cx="1591945" cy="205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T-Star Pro"/>
                <a:cs typeface="T-Star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86764" y="4960620"/>
            <a:ext cx="121107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9230" y="4960620"/>
            <a:ext cx="870458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24912" y="4960620"/>
            <a:ext cx="870458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fruit, Snack, pomme, Restauration rapide&#10;&#10;Description générée automatiquement">
            <a:extLst>
              <a:ext uri="{FF2B5EF4-FFF2-40B4-BE49-F238E27FC236}">
                <a16:creationId xmlns:a16="http://schemas.microsoft.com/office/drawing/2014/main" id="{4CE46F1A-744C-F77E-7C25-E5327F62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3778250" cy="533025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26521" y="2509783"/>
            <a:ext cx="1407137" cy="12465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400" b="1" spc="-20">
                <a:solidFill>
                  <a:srgbClr val="FFFFFF"/>
                </a:solidFill>
                <a:latin typeface="T-StarPro-Heavy"/>
                <a:cs typeface="T-StarPro-Heavy"/>
              </a:rPr>
              <a:t>Salle</a:t>
            </a:r>
            <a:r>
              <a:rPr sz="1400" b="1" spc="-50">
                <a:solidFill>
                  <a:srgbClr val="FFFFFF"/>
                </a:solidFill>
                <a:latin typeface="T-StarPro-Heavy"/>
                <a:cs typeface="T-StarPro-Heavy"/>
              </a:rPr>
              <a:t> </a:t>
            </a:r>
            <a:r>
              <a:rPr sz="1400" b="1" spc="-20">
                <a:solidFill>
                  <a:srgbClr val="FFFFFF"/>
                </a:solidFill>
                <a:latin typeface="T-StarPro-Heavy"/>
                <a:cs typeface="T-StarPro-Heavy"/>
              </a:rPr>
              <a:t>communale </a:t>
            </a:r>
            <a:r>
              <a:rPr sz="1400" b="1">
                <a:solidFill>
                  <a:srgbClr val="FFFFFF"/>
                </a:solidFill>
                <a:latin typeface="T-StarPro-Heavy"/>
                <a:cs typeface="T-StarPro-Heavy"/>
              </a:rPr>
              <a:t>de </a:t>
            </a:r>
            <a:r>
              <a:rPr sz="1400" b="1" spc="-35">
                <a:solidFill>
                  <a:srgbClr val="FFFFFF"/>
                </a:solidFill>
                <a:latin typeface="T-StarPro-Heavy"/>
                <a:cs typeface="T-StarPro-Heavy"/>
              </a:rPr>
              <a:t>Houte-Si-</a:t>
            </a:r>
            <a:r>
              <a:rPr sz="1400" b="1" spc="-30">
                <a:solidFill>
                  <a:srgbClr val="FFFFFF"/>
                </a:solidFill>
                <a:latin typeface="T-StarPro-Heavy"/>
                <a:cs typeface="T-StarPro-Heavy"/>
              </a:rPr>
              <a:t>Plou</a:t>
            </a:r>
            <a:endParaRPr sz="1400">
              <a:latin typeface="T-StarPro-Heavy"/>
              <a:cs typeface="T-StarPro-Heavy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0">
                <a:solidFill>
                  <a:srgbClr val="00ADAD"/>
                </a:solidFill>
                <a:latin typeface="T-StarPro-Medium"/>
                <a:cs typeface="T-StarPro-Medium"/>
              </a:rPr>
              <a:t>Rue</a:t>
            </a:r>
            <a:r>
              <a:rPr sz="1000" spc="-40">
                <a:solidFill>
                  <a:srgbClr val="00ADAD"/>
                </a:solidFill>
                <a:latin typeface="T-StarPro-Medium"/>
                <a:cs typeface="T-StarPro-Medium"/>
              </a:rPr>
              <a:t> </a:t>
            </a:r>
            <a:r>
              <a:rPr sz="1000">
                <a:solidFill>
                  <a:srgbClr val="00ADAD"/>
                </a:solidFill>
                <a:latin typeface="T-StarPro-Medium"/>
                <a:cs typeface="T-StarPro-Medium"/>
              </a:rPr>
              <a:t>de</a:t>
            </a:r>
            <a:r>
              <a:rPr sz="1000" spc="-35">
                <a:solidFill>
                  <a:srgbClr val="00ADAD"/>
                </a:solidFill>
                <a:latin typeface="T-StarPro-Medium"/>
                <a:cs typeface="T-StarPro-Medium"/>
              </a:rPr>
              <a:t> </a:t>
            </a:r>
            <a:r>
              <a:rPr sz="1000">
                <a:solidFill>
                  <a:srgbClr val="00ADAD"/>
                </a:solidFill>
                <a:latin typeface="T-StarPro-Medium"/>
                <a:cs typeface="T-StarPro-Medium"/>
              </a:rPr>
              <a:t>la</a:t>
            </a:r>
            <a:r>
              <a:rPr sz="1000" spc="-40">
                <a:solidFill>
                  <a:srgbClr val="00ADAD"/>
                </a:solidFill>
                <a:latin typeface="T-StarPro-Medium"/>
                <a:cs typeface="T-StarPro-Medium"/>
              </a:rPr>
              <a:t> </a:t>
            </a:r>
            <a:r>
              <a:rPr sz="1000" spc="-20">
                <a:solidFill>
                  <a:srgbClr val="00ADAD"/>
                </a:solidFill>
                <a:latin typeface="T-StarPro-Medium"/>
                <a:cs typeface="T-StarPro-Medium"/>
              </a:rPr>
              <a:t>liberté,</a:t>
            </a:r>
            <a:r>
              <a:rPr sz="1000" spc="-35">
                <a:solidFill>
                  <a:srgbClr val="00ADAD"/>
                </a:solidFill>
                <a:latin typeface="T-StarPro-Medium"/>
                <a:cs typeface="T-StarPro-Medium"/>
              </a:rPr>
              <a:t> </a:t>
            </a:r>
            <a:r>
              <a:rPr sz="1000" spc="-50">
                <a:solidFill>
                  <a:srgbClr val="00ADAD"/>
                </a:solidFill>
                <a:latin typeface="T-StarPro-Medium"/>
                <a:cs typeface="T-StarPro-Medium"/>
              </a:rPr>
              <a:t>1</a:t>
            </a:r>
            <a:endParaRPr sz="1000">
              <a:latin typeface="T-StarPro-Medium"/>
              <a:cs typeface="T-StarPro-Medium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20">
                <a:solidFill>
                  <a:srgbClr val="00ADAD"/>
                </a:solidFill>
                <a:latin typeface="T-StarPro-Medium"/>
                <a:cs typeface="T-StarPro-Medium"/>
              </a:rPr>
              <a:t>4120</a:t>
            </a:r>
            <a:r>
              <a:rPr sz="1000" spc="30">
                <a:solidFill>
                  <a:srgbClr val="00ADAD"/>
                </a:solidFill>
                <a:latin typeface="T-StarPro-Medium"/>
                <a:cs typeface="T-StarPro-Medium"/>
              </a:rPr>
              <a:t> </a:t>
            </a:r>
            <a:r>
              <a:rPr sz="1000" spc="-25">
                <a:solidFill>
                  <a:srgbClr val="00ADAD"/>
                </a:solidFill>
                <a:latin typeface="T-StarPro-Medium"/>
                <a:cs typeface="T-StarPro-Medium"/>
              </a:rPr>
              <a:t>Houte-Si-</a:t>
            </a:r>
            <a:r>
              <a:rPr sz="1000" spc="-20">
                <a:solidFill>
                  <a:srgbClr val="00ADAD"/>
                </a:solidFill>
                <a:latin typeface="T-StarPro-Medium"/>
                <a:cs typeface="T-StarPro-Medium"/>
              </a:rPr>
              <a:t>Plou</a:t>
            </a:r>
            <a:endParaRPr sz="1000">
              <a:latin typeface="T-StarPro-Medium"/>
              <a:cs typeface="T-StarPro-Medium"/>
            </a:endParaRPr>
          </a:p>
          <a:p>
            <a:pPr marL="12700" marR="351790">
              <a:lnSpc>
                <a:spcPct val="116700"/>
              </a:lnSpc>
              <a:spcBef>
                <a:spcPts val="810"/>
              </a:spcBef>
            </a:pPr>
            <a:r>
              <a:rPr sz="1000" spc="-10">
                <a:solidFill>
                  <a:srgbClr val="00ADAD"/>
                </a:solidFill>
                <a:latin typeface="T-StarPro-Medium"/>
                <a:cs typeface="T-StarPro-Medium"/>
              </a:rPr>
              <a:t>Informations </a:t>
            </a:r>
            <a:r>
              <a:rPr sz="1000" spc="-25">
                <a:solidFill>
                  <a:srgbClr val="00ADAD"/>
                </a:solidFill>
                <a:latin typeface="T-StarPro-Medium"/>
                <a:cs typeface="T-StarPro-Medium"/>
              </a:rPr>
              <a:t>complémentaires</a:t>
            </a:r>
            <a:endParaRPr sz="1000">
              <a:latin typeface="T-StarPro-Medium"/>
              <a:cs typeface="T-StarPro-Medium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7E3CF9-BF93-E4AE-7F77-565389FBF97D}"/>
              </a:ext>
            </a:extLst>
          </p:cNvPr>
          <p:cNvSpPr txBox="1"/>
          <p:nvPr/>
        </p:nvSpPr>
        <p:spPr>
          <a:xfrm>
            <a:off x="250321" y="295285"/>
            <a:ext cx="1892300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fr-BE" sz="1800" b="1" spc="-25">
                <a:solidFill>
                  <a:srgbClr val="FFFFFF"/>
                </a:solidFill>
                <a:latin typeface="T-Star"/>
                <a:cs typeface="T-Star"/>
              </a:rPr>
              <a:t>VOTRE</a:t>
            </a:r>
            <a:r>
              <a:rPr lang="fr-BE" sz="1800" b="1" spc="-80">
                <a:solidFill>
                  <a:srgbClr val="FFFFFF"/>
                </a:solidFill>
                <a:latin typeface="T-Star"/>
                <a:cs typeface="T-Star"/>
              </a:rPr>
              <a:t> </a:t>
            </a:r>
            <a:r>
              <a:rPr lang="fr-BE" sz="1800" b="1" spc="-20">
                <a:solidFill>
                  <a:srgbClr val="FFFFFF"/>
                </a:solidFill>
                <a:latin typeface="T-Star"/>
                <a:cs typeface="T-Star"/>
              </a:rPr>
              <a:t>DATE </a:t>
            </a:r>
            <a:r>
              <a:rPr lang="fr-BE" sz="1800" b="1" spc="-25">
                <a:solidFill>
                  <a:srgbClr val="FFFFFF"/>
                </a:solidFill>
                <a:latin typeface="T-Star"/>
                <a:cs typeface="T-Star"/>
              </a:rPr>
              <a:t>VOTRE</a:t>
            </a:r>
            <a:r>
              <a:rPr lang="fr-BE" sz="1800" b="1" spc="-80">
                <a:solidFill>
                  <a:srgbClr val="FFFFFF"/>
                </a:solidFill>
                <a:latin typeface="T-Star"/>
                <a:cs typeface="T-Star"/>
              </a:rPr>
              <a:t> </a:t>
            </a:r>
            <a:r>
              <a:rPr lang="fr-BE" sz="1800" b="1" spc="-40">
                <a:solidFill>
                  <a:srgbClr val="FFFFFF"/>
                </a:solidFill>
                <a:latin typeface="T-Star"/>
                <a:cs typeface="T-Star"/>
              </a:rPr>
              <a:t>HEURE</a:t>
            </a:r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94C8175-7111-3484-0447-EDB4470BA880}"/>
              </a:ext>
            </a:extLst>
          </p:cNvPr>
          <p:cNvSpPr txBox="1"/>
          <p:nvPr/>
        </p:nvSpPr>
        <p:spPr>
          <a:xfrm>
            <a:off x="213191" y="928045"/>
            <a:ext cx="2282467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fr-BE" sz="2800" b="1" spc="-10">
                <a:solidFill>
                  <a:srgbClr val="00AFAD"/>
                </a:solidFill>
                <a:latin typeface="T-StarPro-Heavy"/>
                <a:cs typeface="T-StarPro-Heavy"/>
              </a:rPr>
              <a:t>Invitation</a:t>
            </a:r>
            <a:br>
              <a:rPr lang="fr-BE" sz="2800" b="1" spc="-1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2800" b="1">
                <a:solidFill>
                  <a:srgbClr val="00AFAD"/>
                </a:solidFill>
                <a:latin typeface="T-StarPro-Heavy"/>
                <a:cs typeface="T-StarPro-Heavy"/>
              </a:rPr>
              <a:t>aux </a:t>
            </a:r>
            <a:r>
              <a:rPr lang="fr-BE" sz="2800" b="1" spc="-10">
                <a:solidFill>
                  <a:srgbClr val="00AFAD"/>
                </a:solidFill>
                <a:latin typeface="T-StarPro-Heavy"/>
                <a:cs typeface="T-StarPro-Heavy"/>
              </a:rPr>
              <a:t>petits </a:t>
            </a:r>
          </a:p>
          <a:p>
            <a:pPr>
              <a:lnSpc>
                <a:spcPts val="2800"/>
              </a:lnSpc>
            </a:pPr>
            <a:r>
              <a:rPr lang="fr-BE" sz="2800" b="1" spc="-10">
                <a:solidFill>
                  <a:srgbClr val="00AFAD"/>
                </a:solidFill>
                <a:latin typeface="T-StarPro-Heavy"/>
                <a:cs typeface="T-StarPro-Heavy"/>
              </a:rPr>
              <a:t>déjeuners </a:t>
            </a:r>
          </a:p>
          <a:p>
            <a:pPr>
              <a:lnSpc>
                <a:spcPts val="2800"/>
              </a:lnSpc>
            </a:pPr>
            <a:r>
              <a:rPr lang="fr-BE" sz="2800" b="1" spc="-10">
                <a:solidFill>
                  <a:srgbClr val="00AFAD"/>
                </a:solidFill>
                <a:latin typeface="T-StarPro-Heavy"/>
                <a:cs typeface="T-StarPro-Heavy"/>
              </a:rPr>
              <a:t>Oxfam</a:t>
            </a:r>
            <a:endParaRPr lang="fr-FR" sz="2800"/>
          </a:p>
        </p:txBody>
      </p:sp>
      <p:pic>
        <p:nvPicPr>
          <p:cNvPr id="33" name="Image 32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CC68950A-4AA1-9080-6B66-FDDD5F08C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4301691"/>
            <a:ext cx="1092361" cy="728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99" y="256367"/>
            <a:ext cx="3083500" cy="726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715">
              <a:lnSpc>
                <a:spcPts val="1800"/>
              </a:lnSpc>
              <a:spcBef>
                <a:spcPts val="260"/>
              </a:spcBef>
            </a:pPr>
            <a:r>
              <a:t>De</a:t>
            </a:r>
            <a:r>
              <a:rPr spc="-60"/>
              <a:t> </a:t>
            </a:r>
            <a:r>
              <a:rPr spc="-30"/>
              <a:t>l’équitable,</a:t>
            </a:r>
            <a:r>
              <a:rPr spc="-60"/>
              <a:t> </a:t>
            </a:r>
            <a:r>
              <a:t>du</a:t>
            </a:r>
            <a:r>
              <a:rPr spc="-60"/>
              <a:t> </a:t>
            </a:r>
            <a:r>
              <a:t>bio,</a:t>
            </a:r>
            <a:r>
              <a:rPr spc="-55"/>
              <a:t> </a:t>
            </a:r>
            <a:r>
              <a:t>du</a:t>
            </a:r>
            <a:r>
              <a:rPr spc="-60"/>
              <a:t> </a:t>
            </a:r>
            <a:r>
              <a:rPr spc="-10"/>
              <a:t>local… </a:t>
            </a:r>
            <a:r>
              <a:rPr spc="-30"/>
              <a:t>Réunissons-</a:t>
            </a:r>
            <a:r>
              <a:rPr spc="-10"/>
              <a:t>nous</a:t>
            </a:r>
            <a:r>
              <a:rPr spc="-55"/>
              <a:t> </a:t>
            </a:r>
            <a:r>
              <a:rPr spc="-10"/>
              <a:t>autour</a:t>
            </a:r>
            <a:r>
              <a:rPr spc="-50"/>
              <a:t> </a:t>
            </a:r>
            <a:r>
              <a:rPr spc="-20"/>
              <a:t>d’un</a:t>
            </a:r>
            <a:r>
              <a:rPr spc="-50"/>
              <a:t> </a:t>
            </a:r>
            <a:r>
              <a:rPr spc="-30"/>
              <a:t>petit </a:t>
            </a:r>
            <a:r>
              <a:rPr spc="-20"/>
              <a:t>déjeuner</a:t>
            </a:r>
            <a:r>
              <a:rPr spc="-40"/>
              <a:t> </a:t>
            </a:r>
            <a:r>
              <a:rPr spc="-20"/>
              <a:t>savoureux</a:t>
            </a:r>
            <a:r>
              <a:rPr spc="-35"/>
              <a:t> </a:t>
            </a:r>
            <a:r>
              <a:t>et</a:t>
            </a:r>
            <a:r>
              <a:rPr spc="-40"/>
              <a:t> </a:t>
            </a:r>
            <a:r>
              <a:rPr spc="-20"/>
              <a:t>solidaire</a:t>
            </a:r>
            <a:r>
              <a:rPr spc="-35"/>
              <a:t> </a:t>
            </a:r>
            <a:r>
              <a:rPr spc="-50"/>
              <a:t>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5250">
              <a:lnSpc>
                <a:spcPct val="104200"/>
              </a:lnSpc>
              <a:spcBef>
                <a:spcPts val="60"/>
              </a:spcBef>
            </a:pPr>
            <a:r>
              <a:t>Chaque petit déjeuner </a:t>
            </a:r>
            <a:r>
              <a:rPr spc="-10"/>
              <a:t>soutient</a:t>
            </a:r>
            <a:r>
              <a:rPr spc="500"/>
              <a:t> </a:t>
            </a:r>
            <a:r>
              <a:t>directement les missions </a:t>
            </a:r>
            <a:r>
              <a:rPr spc="-10"/>
              <a:t>d’Oxfam-</a:t>
            </a:r>
            <a:r>
              <a:rPr spc="500"/>
              <a:t> </a:t>
            </a:r>
            <a:r>
              <a:t>Magasins du monde en </a:t>
            </a:r>
            <a:r>
              <a:rPr spc="-10"/>
              <a:t>faveur</a:t>
            </a:r>
            <a:r>
              <a:rPr spc="500"/>
              <a:t> </a:t>
            </a:r>
            <a:r>
              <a:t>d’une</a:t>
            </a:r>
            <a:r>
              <a:rPr spc="-10"/>
              <a:t> </a:t>
            </a:r>
            <a:r>
              <a:t>justice</a:t>
            </a:r>
            <a:r>
              <a:rPr spc="-10"/>
              <a:t> </a:t>
            </a:r>
            <a:r>
              <a:t>économique,</a:t>
            </a:r>
            <a:r>
              <a:rPr spc="-5"/>
              <a:t> </a:t>
            </a:r>
            <a:r>
              <a:rPr spc="-10"/>
              <a:t>sociale</a:t>
            </a:r>
            <a:r>
              <a:rPr spc="500"/>
              <a:t> </a:t>
            </a:r>
            <a:r>
              <a:t>et climatique plus équitable. </a:t>
            </a:r>
            <a:r>
              <a:rPr spc="-10"/>
              <a:t>Cette</a:t>
            </a:r>
            <a:r>
              <a:rPr spc="500"/>
              <a:t> </a:t>
            </a:r>
            <a:r>
              <a:t>année, nous mettons en </a:t>
            </a:r>
            <a:r>
              <a:rPr spc="-10"/>
              <a:t>lumière</a:t>
            </a:r>
          </a:p>
          <a:p>
            <a:pPr marL="12700" marR="6985">
              <a:lnSpc>
                <a:spcPct val="104200"/>
              </a:lnSpc>
            </a:pPr>
            <a:r>
              <a:t>Bombolulu,</a:t>
            </a:r>
            <a:r>
              <a:rPr spc="-5"/>
              <a:t> </a:t>
            </a:r>
            <a:r>
              <a:t>notre partenaire </a:t>
            </a:r>
            <a:r>
              <a:rPr spc="-10"/>
              <a:t>kényan.</a:t>
            </a:r>
            <a:r>
              <a:rPr spc="500"/>
              <a:t> </a:t>
            </a:r>
            <a:r>
              <a:t>Face</a:t>
            </a:r>
            <a:r>
              <a:rPr spc="-5"/>
              <a:t> </a:t>
            </a:r>
            <a:r>
              <a:t>aux déﬁs comme la </a:t>
            </a:r>
            <a:r>
              <a:rPr spc="-10"/>
              <a:t>pandémie</a:t>
            </a:r>
            <a:r>
              <a:rPr spc="500"/>
              <a:t> </a:t>
            </a:r>
            <a:r>
              <a:t>et</a:t>
            </a:r>
            <a:r>
              <a:rPr spc="-5"/>
              <a:t> </a:t>
            </a:r>
            <a:r>
              <a:t>la transition de certains </a:t>
            </a:r>
            <a:r>
              <a:rPr spc="-10"/>
              <a:t>artisans</a:t>
            </a:r>
            <a:r>
              <a:rPr spc="500"/>
              <a:t> </a:t>
            </a:r>
            <a:r>
              <a:t>vers leur retraite, Bombolulu </a:t>
            </a:r>
            <a:r>
              <a:rPr spc="-20"/>
              <a:t>mise</a:t>
            </a:r>
            <a:r>
              <a:rPr spc="500"/>
              <a:t> </a:t>
            </a:r>
            <a:r>
              <a:t>sur</a:t>
            </a:r>
            <a:r>
              <a:rPr spc="-15"/>
              <a:t> </a:t>
            </a:r>
            <a:r>
              <a:t>l’innovation</a:t>
            </a:r>
            <a:r>
              <a:rPr spc="-5"/>
              <a:t> </a:t>
            </a:r>
            <a:r>
              <a:t>et</a:t>
            </a:r>
            <a:r>
              <a:rPr spc="-5"/>
              <a:t> </a:t>
            </a:r>
            <a:r>
              <a:t>la</a:t>
            </a:r>
            <a:r>
              <a:rPr spc="-5"/>
              <a:t> </a:t>
            </a:r>
            <a:r>
              <a:t>formation</a:t>
            </a:r>
            <a:r>
              <a:rPr spc="-5"/>
              <a:t> </a:t>
            </a:r>
            <a:r>
              <a:rPr spc="-20"/>
              <a:t>d’une</a:t>
            </a:r>
            <a:r>
              <a:rPr spc="500"/>
              <a:t> </a:t>
            </a:r>
            <a:r>
              <a:t>nouvelle génération </a:t>
            </a:r>
            <a:r>
              <a:rPr spc="-10"/>
              <a:t>d’artisan·e·s.</a:t>
            </a:r>
          </a:p>
          <a:p>
            <a:pPr marL="12700" marR="5080">
              <a:lnSpc>
                <a:spcPct val="104200"/>
              </a:lnSpc>
            </a:pPr>
            <a:r>
              <a:t>Ensemble,</a:t>
            </a:r>
            <a:r>
              <a:rPr spc="-5"/>
              <a:t> </a:t>
            </a:r>
            <a:r>
              <a:t>faisons de ces déﬁs </a:t>
            </a:r>
            <a:r>
              <a:rPr spc="-25"/>
              <a:t>des</a:t>
            </a:r>
            <a:r>
              <a:rPr spc="500"/>
              <a:t> </a:t>
            </a:r>
            <a:r>
              <a:t>opportunités. Rejoignez-nous </a:t>
            </a:r>
            <a:r>
              <a:rPr spc="-25"/>
              <a:t>aux</a:t>
            </a:r>
            <a:r>
              <a:rPr spc="500"/>
              <a:t> </a:t>
            </a:r>
            <a:r>
              <a:t>petits déjeuners Oxfam et </a:t>
            </a:r>
            <a:r>
              <a:rPr spc="-10"/>
              <a:t>découvrez</a:t>
            </a:r>
            <a:r>
              <a:rPr spc="500"/>
              <a:t> </a:t>
            </a:r>
            <a:r>
              <a:t>le projet inspirant de Bombolulu </a:t>
            </a:r>
            <a:r>
              <a:rPr spc="-50"/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5499" y="3354168"/>
            <a:ext cx="3083501" cy="91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>
                <a:solidFill>
                  <a:srgbClr val="00ADAD"/>
                </a:solidFill>
                <a:latin typeface="T-StarPro-Heavy"/>
                <a:cs typeface="T-StarPro-Heavy"/>
              </a:rPr>
              <a:t>Rejoignez-</a:t>
            </a:r>
            <a:r>
              <a:rPr sz="1600" b="1" spc="-10">
                <a:solidFill>
                  <a:srgbClr val="00ADAD"/>
                </a:solidFill>
                <a:latin typeface="T-StarPro-Heavy"/>
                <a:cs typeface="T-StarPro-Heavy"/>
              </a:rPr>
              <a:t>nous</a:t>
            </a:r>
            <a:r>
              <a:rPr sz="1600" b="1" spc="-5">
                <a:solidFill>
                  <a:srgbClr val="00ADAD"/>
                </a:solidFill>
                <a:latin typeface="T-StarPro-Heavy"/>
                <a:cs typeface="T-StarPro-Heavy"/>
              </a:rPr>
              <a:t> </a:t>
            </a:r>
            <a:r>
              <a:rPr sz="1600" b="1" spc="-50">
                <a:solidFill>
                  <a:srgbClr val="00ADAD"/>
                </a:solidFill>
                <a:latin typeface="T-StarPro-Heavy"/>
                <a:cs typeface="T-StarPro-Heavy"/>
              </a:rPr>
              <a:t>!</a:t>
            </a:r>
            <a:endParaRPr sz="1600">
              <a:latin typeface="T-StarPro-Heavy"/>
              <a:cs typeface="T-StarPro-Heavy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150" b="1">
                <a:solidFill>
                  <a:srgbClr val="231F20"/>
                </a:solidFill>
                <a:latin typeface="Oxfam TSTAR PRO"/>
                <a:cs typeface="Oxfam TSTAR PRO"/>
              </a:rPr>
              <a:t>Le</a:t>
            </a:r>
            <a:r>
              <a:rPr sz="1150" b="1" spc="-4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&lt;date&gt;</a:t>
            </a:r>
            <a:r>
              <a:rPr sz="1150" b="1" spc="-4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>
                <a:solidFill>
                  <a:srgbClr val="231F20"/>
                </a:solidFill>
                <a:latin typeface="Oxfam TSTAR PRO"/>
                <a:cs typeface="Oxfam TSTAR PRO"/>
              </a:rPr>
              <a:t>,</a:t>
            </a:r>
            <a:r>
              <a:rPr sz="1150" b="1" spc="-3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>
                <a:solidFill>
                  <a:srgbClr val="231F20"/>
                </a:solidFill>
                <a:latin typeface="Oxfam TSTAR PRO"/>
                <a:cs typeface="Oxfam TSTAR PRO"/>
              </a:rPr>
              <a:t>de</a:t>
            </a:r>
            <a:r>
              <a:rPr sz="1150" b="1" spc="-4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&lt;heure</a:t>
            </a:r>
            <a:r>
              <a:rPr sz="1150" b="1" spc="-3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début&gt;</a:t>
            </a:r>
            <a:r>
              <a:rPr sz="1150" b="1" spc="-4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>
                <a:solidFill>
                  <a:srgbClr val="231F20"/>
                </a:solidFill>
                <a:latin typeface="Oxfam TSTAR PRO"/>
                <a:cs typeface="Oxfam TSTAR PRO"/>
              </a:rPr>
              <a:t>à</a:t>
            </a:r>
            <a:r>
              <a:rPr sz="1150" b="1" spc="-3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&lt;heure</a:t>
            </a:r>
            <a:r>
              <a:rPr sz="1150" b="1" spc="-4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fin&gt;</a:t>
            </a:r>
            <a:endParaRPr sz="1150">
              <a:latin typeface="Oxfam TSTAR PRO"/>
              <a:cs typeface="Oxfam TSTAR PR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&lt;nom</a:t>
            </a:r>
            <a:r>
              <a:rPr sz="1150" b="1" spc="-5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>
                <a:solidFill>
                  <a:srgbClr val="231F20"/>
                </a:solidFill>
                <a:latin typeface="Oxfam TSTAR PRO"/>
                <a:cs typeface="Oxfam TSTAR PRO"/>
              </a:rPr>
              <a:t>d</a:t>
            </a:r>
            <a:r>
              <a:rPr lang="nl-BE" sz="1150" b="1">
                <a:solidFill>
                  <a:srgbClr val="231F20"/>
                </a:solidFill>
                <a:latin typeface="Oxfam TSTAR PRO"/>
                <a:cs typeface="Oxfam TSTAR PRO"/>
              </a:rPr>
              <a:t>u lieu</a:t>
            </a: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&gt;</a:t>
            </a:r>
            <a:r>
              <a:rPr sz="1150" b="1" spc="-5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>
                <a:solidFill>
                  <a:srgbClr val="231F20"/>
                </a:solidFill>
                <a:latin typeface="Oxfam TSTAR PRO"/>
                <a:cs typeface="Oxfam TSTAR PRO"/>
              </a:rPr>
              <a:t>-</a:t>
            </a:r>
            <a:r>
              <a:rPr sz="1150" b="1" spc="-5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>
                <a:solidFill>
                  <a:srgbClr val="231F20"/>
                </a:solidFill>
                <a:latin typeface="Oxfam TSTAR PRO"/>
                <a:cs typeface="Oxfam TSTAR PRO"/>
              </a:rPr>
              <a:t>&lt;rue&gt;,</a:t>
            </a:r>
            <a:r>
              <a:rPr sz="1150" b="1" spc="19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&lt;n°&gt;</a:t>
            </a:r>
            <a:endParaRPr sz="1150">
              <a:latin typeface="Oxfam TSTAR PRO"/>
              <a:cs typeface="Oxfam TSTAR PR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&lt;code</a:t>
            </a:r>
            <a:r>
              <a:rPr sz="1150" b="1" spc="-2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 spc="-20">
                <a:solidFill>
                  <a:srgbClr val="231F20"/>
                </a:solidFill>
                <a:latin typeface="Oxfam TSTAR PRO"/>
                <a:cs typeface="Oxfam TSTAR PRO"/>
              </a:rPr>
              <a:t>postal&gt;</a:t>
            </a:r>
            <a:r>
              <a:rPr sz="1150" b="1" spc="-2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150" b="1" spc="-10">
                <a:solidFill>
                  <a:srgbClr val="231F20"/>
                </a:solidFill>
                <a:latin typeface="Oxfam TSTAR PRO"/>
                <a:cs typeface="Oxfam TSTAR PRO"/>
              </a:rPr>
              <a:t>&lt;ville&gt;</a:t>
            </a:r>
            <a:endParaRPr sz="1150">
              <a:latin typeface="Oxfam TSTAR PRO"/>
              <a:cs typeface="Oxfam TSTAR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499" y="4446368"/>
            <a:ext cx="308350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>
                <a:solidFill>
                  <a:srgbClr val="231F20"/>
                </a:solidFill>
                <a:latin typeface="Oxfam TSTAR PRO"/>
                <a:cs typeface="Oxfam TSTAR PRO"/>
              </a:rPr>
              <a:t>&lt;Vos</a:t>
            </a:r>
            <a:r>
              <a:rPr sz="1000" b="1" spc="-3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000" b="1" spc="-20">
                <a:solidFill>
                  <a:srgbClr val="231F20"/>
                </a:solidFill>
                <a:latin typeface="Oxfam TSTAR PRO"/>
                <a:cs typeface="Oxfam TSTAR PRO"/>
              </a:rPr>
              <a:t>infos</a:t>
            </a:r>
            <a:r>
              <a:rPr sz="1000" b="1" spc="-3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000" b="1">
                <a:solidFill>
                  <a:srgbClr val="231F20"/>
                </a:solidFill>
                <a:latin typeface="Oxfam TSTAR PRO"/>
                <a:cs typeface="Oxfam TSTAR PRO"/>
              </a:rPr>
              <a:t>de</a:t>
            </a:r>
            <a:r>
              <a:rPr sz="1000" b="1" spc="-3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1000" b="1" spc="-10">
                <a:solidFill>
                  <a:srgbClr val="231F20"/>
                </a:solidFill>
                <a:latin typeface="Oxfam TSTAR PRO"/>
                <a:cs typeface="Oxfam TSTAR PRO"/>
              </a:rPr>
              <a:t>réservation&gt;</a:t>
            </a:r>
            <a:endParaRPr sz="1000">
              <a:latin typeface="Oxfam TSTAR PRO"/>
              <a:cs typeface="Oxfam TSTAR PRO"/>
            </a:endParaRPr>
          </a:p>
          <a:p>
            <a:pPr marL="12700">
              <a:lnSpc>
                <a:spcPct val="100000"/>
              </a:lnSpc>
            </a:pP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Prix 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d’entrée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: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Adulte: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?€</a:t>
            </a:r>
            <a:r>
              <a:rPr sz="800" spc="17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|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Enfant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jusqu’à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12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 ans: </a:t>
            </a:r>
            <a:r>
              <a:rPr sz="800" spc="-25">
                <a:solidFill>
                  <a:srgbClr val="231F20"/>
                </a:solidFill>
                <a:latin typeface="Oxfam TSTAR PRO"/>
                <a:cs typeface="Oxfam TSTAR PRO"/>
              </a:rPr>
              <a:t>?€</a:t>
            </a:r>
            <a:endParaRPr sz="800">
              <a:latin typeface="Oxfam TSTAR PRO"/>
              <a:cs typeface="Oxfam TSTAR PRO"/>
            </a:endParaRPr>
          </a:p>
          <a:p>
            <a:pPr marL="12700" marR="5080">
              <a:lnSpc>
                <a:spcPct val="104200"/>
              </a:lnSpc>
            </a:pP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ou</a:t>
            </a:r>
            <a:r>
              <a:rPr sz="800" spc="-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participation</a:t>
            </a:r>
            <a:r>
              <a:rPr sz="800" spc="-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consciente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 :</a:t>
            </a:r>
            <a:r>
              <a:rPr sz="800" spc="-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contribution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libre</a:t>
            </a:r>
            <a:r>
              <a:rPr sz="800" spc="-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à 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partir</a:t>
            </a:r>
            <a:r>
              <a:rPr sz="800" spc="-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de</a:t>
            </a:r>
            <a:r>
              <a:rPr sz="800" spc="-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25">
                <a:solidFill>
                  <a:srgbClr val="231F20"/>
                </a:solidFill>
                <a:latin typeface="Oxfam TSTAR PRO"/>
                <a:cs typeface="Oxfam TSTAR PRO"/>
              </a:rPr>
              <a:t>?€.</a:t>
            </a:r>
            <a:r>
              <a:rPr sz="800" spc="50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br>
              <a:rPr lang="nl-BE" sz="800" spc="500">
                <a:solidFill>
                  <a:srgbClr val="231F20"/>
                </a:solidFill>
                <a:latin typeface="Oxfam TSTAR PRO"/>
                <a:cs typeface="Oxfam TSTAR PRO"/>
              </a:rPr>
            </a:br>
            <a:r>
              <a:rPr sz="800" spc="-20" err="1">
                <a:solidFill>
                  <a:srgbClr val="231F20"/>
                </a:solidFill>
                <a:latin typeface="Oxfam TSTAR PRO"/>
                <a:cs typeface="Oxfam TSTAR PRO"/>
              </a:rPr>
              <a:t>Vous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 payez</a:t>
            </a:r>
            <a:r>
              <a:rPr sz="800" spc="-1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ce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qui</a:t>
            </a:r>
            <a:r>
              <a:rPr sz="800" spc="-1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vous</a:t>
            </a:r>
            <a:r>
              <a:rPr sz="800" spc="-1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semble 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juste</a:t>
            </a:r>
            <a:r>
              <a:rPr sz="800" spc="-1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en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 fonction</a:t>
            </a:r>
            <a:r>
              <a:rPr sz="800" spc="-1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>
                <a:solidFill>
                  <a:srgbClr val="231F20"/>
                </a:solidFill>
                <a:latin typeface="Oxfam TSTAR PRO"/>
                <a:cs typeface="Oxfam TSTAR PRO"/>
              </a:rPr>
              <a:t>de</a:t>
            </a:r>
            <a:r>
              <a:rPr sz="800" spc="-15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vos</a:t>
            </a:r>
            <a:r>
              <a:rPr sz="800" spc="-20">
                <a:solidFill>
                  <a:srgbClr val="231F20"/>
                </a:solidFill>
                <a:latin typeface="Oxfam TSTAR PRO"/>
                <a:cs typeface="Oxfam TSTAR PRO"/>
              </a:rPr>
              <a:t> </a:t>
            </a:r>
            <a:r>
              <a:rPr sz="800" spc="-10">
                <a:solidFill>
                  <a:srgbClr val="231F20"/>
                </a:solidFill>
                <a:latin typeface="Oxfam TSTAR PRO"/>
                <a:cs typeface="Oxfam TSTAR PRO"/>
              </a:rPr>
              <a:t>moyens</a:t>
            </a:r>
            <a:endParaRPr sz="800">
              <a:latin typeface="Oxfam TSTAR PRO"/>
              <a:cs typeface="Oxfam TSTAR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571" y="3527113"/>
            <a:ext cx="88900" cy="14535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5"/>
              </a:lnSpc>
            </a:pPr>
            <a:r>
              <a:rPr sz="500" spc="-10">
                <a:solidFill>
                  <a:srgbClr val="58595B"/>
                </a:solidFill>
                <a:latin typeface="T-StarPro-Medium"/>
                <a:cs typeface="T-StarPro-Medium"/>
              </a:rPr>
              <a:t>E.R.</a:t>
            </a:r>
            <a:r>
              <a:rPr sz="500" spc="5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>
                <a:solidFill>
                  <a:srgbClr val="58595B"/>
                </a:solidFill>
                <a:latin typeface="T-StarPro-Medium"/>
                <a:cs typeface="T-StarPro-Medium"/>
              </a:rPr>
              <a:t>:</a:t>
            </a:r>
            <a:r>
              <a:rPr sz="500" spc="10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 spc="-20">
                <a:solidFill>
                  <a:srgbClr val="58595B"/>
                </a:solidFill>
                <a:latin typeface="T-StarPro-Medium"/>
                <a:cs typeface="T-StarPro-Medium"/>
              </a:rPr>
              <a:t>Sabine</a:t>
            </a:r>
            <a:r>
              <a:rPr sz="500" spc="5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 spc="-20">
                <a:solidFill>
                  <a:srgbClr val="58595B"/>
                </a:solidFill>
                <a:latin typeface="T-StarPro-Medium"/>
                <a:cs typeface="T-StarPro-Medium"/>
              </a:rPr>
              <a:t>Clausse,</a:t>
            </a:r>
            <a:r>
              <a:rPr sz="500" spc="10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 spc="-10">
                <a:solidFill>
                  <a:srgbClr val="58595B"/>
                </a:solidFill>
                <a:latin typeface="T-StarPro-Medium"/>
                <a:cs typeface="T-StarPro-Medium"/>
              </a:rPr>
              <a:t>Rue</a:t>
            </a:r>
            <a:r>
              <a:rPr sz="500" spc="5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 spc="-20">
                <a:solidFill>
                  <a:srgbClr val="58595B"/>
                </a:solidFill>
                <a:latin typeface="T-StarPro-Medium"/>
                <a:cs typeface="T-StarPro-Medium"/>
              </a:rPr>
              <a:t>Provinciale</a:t>
            </a:r>
            <a:r>
              <a:rPr sz="500" spc="10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 spc="-10">
                <a:solidFill>
                  <a:srgbClr val="58595B"/>
                </a:solidFill>
                <a:latin typeface="T-StarPro-Medium"/>
                <a:cs typeface="T-StarPro-Medium"/>
              </a:rPr>
              <a:t>285</a:t>
            </a:r>
            <a:r>
              <a:rPr sz="500" spc="5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>
                <a:solidFill>
                  <a:srgbClr val="58595B"/>
                </a:solidFill>
                <a:latin typeface="T-StarPro-Medium"/>
                <a:cs typeface="T-StarPro-Medium"/>
              </a:rPr>
              <a:t>-</a:t>
            </a:r>
            <a:r>
              <a:rPr sz="500" spc="10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 spc="-10">
                <a:solidFill>
                  <a:srgbClr val="58595B"/>
                </a:solidFill>
                <a:latin typeface="T-StarPro-Medium"/>
                <a:cs typeface="T-StarPro-Medium"/>
              </a:rPr>
              <a:t>1301</a:t>
            </a:r>
            <a:r>
              <a:rPr sz="500" spc="10">
                <a:solidFill>
                  <a:srgbClr val="58595B"/>
                </a:solidFill>
                <a:latin typeface="T-StarPro-Medium"/>
                <a:cs typeface="T-StarPro-Medium"/>
              </a:rPr>
              <a:t> </a:t>
            </a:r>
            <a:r>
              <a:rPr sz="500" spc="-10">
                <a:solidFill>
                  <a:srgbClr val="58595B"/>
                </a:solidFill>
                <a:latin typeface="T-StarPro-Medium"/>
                <a:cs typeface="T-StarPro-Medium"/>
              </a:rPr>
              <a:t>Bierges</a:t>
            </a:r>
            <a:endParaRPr sz="500">
              <a:latin typeface="T-StarPro-Medium"/>
              <a:cs typeface="T-StarPro-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59217" y="1089229"/>
            <a:ext cx="1670050" cy="2141220"/>
            <a:chOff x="1959217" y="1089229"/>
            <a:chExt cx="1670050" cy="21412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0632" y="1089229"/>
              <a:ext cx="1138271" cy="12914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6370" y="1186571"/>
              <a:ext cx="412818" cy="2043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217" y="2378113"/>
              <a:ext cx="1259686" cy="8276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</Words>
  <Application>Microsoft Macintosh PowerPoint</Application>
  <PresentationFormat>Personnalisé</PresentationFormat>
  <Paragraphs>20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Oxfam TSTAR PRO</vt:lpstr>
      <vt:lpstr>T-Star</vt:lpstr>
      <vt:lpstr>T-Star Pro</vt:lpstr>
      <vt:lpstr>T-StarPro-Heavy</vt:lpstr>
      <vt:lpstr>T-StarPro-Medium</vt:lpstr>
      <vt:lpstr>Office Theme</vt:lpstr>
      <vt:lpstr>Présentation PowerPoint</vt:lpstr>
      <vt:lpstr>De l’équitable, du bio, du local… Réunissons-nous autour d’un petit déjeuner savoureux et solidaire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A6_invitation PDJ-FR_V02.indd</dc:title>
  <cp:lastModifiedBy>Lorent Fritsche</cp:lastModifiedBy>
  <cp:revision>1</cp:revision>
  <dcterms:created xsi:type="dcterms:W3CDTF">2023-09-04T11:35:34Z</dcterms:created>
  <dcterms:modified xsi:type="dcterms:W3CDTF">2023-09-04T12:03:58Z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Adobe InDesign 18.5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2023-09-04T00:00:00Z</vt:filetime>
  </property>
  <property fmtid="{D5CDD505-2E9C-101B-9397-08002B2CF9AE}" pid="7" name="Producer">
    <vt:lpwstr>Adobe PDF Library 17.0</vt:lpwstr>
  </property>
</Properties>
</file>